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67" r:id="rId5"/>
    <p:sldId id="258" r:id="rId6"/>
    <p:sldId id="264" r:id="rId7"/>
    <p:sldId id="265" r:id="rId8"/>
    <p:sldId id="310" r:id="rId9"/>
    <p:sldId id="311" r:id="rId10"/>
    <p:sldId id="280" r:id="rId11"/>
    <p:sldId id="272" r:id="rId12"/>
    <p:sldId id="282" r:id="rId13"/>
    <p:sldId id="287" r:id="rId15"/>
    <p:sldId id="279" r:id="rId16"/>
    <p:sldId id="301" r:id="rId17"/>
    <p:sldId id="312" r:id="rId18"/>
    <p:sldId id="313" r:id="rId19"/>
    <p:sldId id="277" r:id="rId20"/>
    <p:sldId id="302" r:id="rId21"/>
    <p:sldId id="299" r:id="rId22"/>
    <p:sldId id="281" r:id="rId23"/>
    <p:sldId id="274" r:id="rId24"/>
    <p:sldId id="286" r:id="rId25"/>
    <p:sldId id="309" r:id="rId26"/>
    <p:sldId id="289" r:id="rId27"/>
    <p:sldId id="290" r:id="rId28"/>
    <p:sldId id="300" r:id="rId29"/>
    <p:sldId id="293" r:id="rId30"/>
    <p:sldId id="305" r:id="rId31"/>
    <p:sldId id="306" r:id="rId32"/>
    <p:sldId id="284" r:id="rId33"/>
    <p:sldId id="307" r:id="rId34"/>
    <p:sldId id="296" r:id="rId35"/>
    <p:sldId id="297" r:id="rId36"/>
    <p:sldId id="298" r:id="rId37"/>
    <p:sldId id="303" r:id="rId38"/>
    <p:sldId id="285" r:id="rId39"/>
    <p:sldId id="263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5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hyperlink" Target="https://huggingface.co/datasets/Open-Orca/OpenOrca/tree/refs%2Fconvert%2Fparquet/" TargetMode="Externa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9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553794" y="1402618"/>
            <a:ext cx="10973434" cy="3250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0325" algn="l" rtl="0" eaLnBrk="0">
              <a:lnSpc>
                <a:spcPts val="4460"/>
              </a:lnSpc>
            </a:pPr>
            <a:r>
              <a:rPr lang="en-US" sz="4000" dirty="0">
                <a:latin typeface="Trebuchet MS" panose="020B0603020202020204"/>
                <a:ea typeface="Trebuchet MS" panose="020B0603020202020204"/>
                <a:cs typeface="Trebuchet MS" panose="020B0603020202020204"/>
              </a:rPr>
              <a:t>CSYE 7105</a:t>
            </a:r>
            <a:endParaRPr sz="4000" dirty="0">
              <a:latin typeface="Trebuchet MS" panose="020B0603020202020204"/>
              <a:ea typeface="Trebuchet MS" panose="020B0603020202020204"/>
              <a:cs typeface="Trebuchet MS" panose="020B0603020202020204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3794" y="2339205"/>
            <a:ext cx="5941282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" eaLnBrk="0">
              <a:lnSpc>
                <a:spcPts val="4460"/>
              </a:lnSpc>
            </a:pPr>
            <a:r>
              <a:rPr lang="en-US" altLang="en-GB" sz="2800" b="1" kern="0" spc="-30" dirty="0">
                <a:solidFill>
                  <a:srgbClr val="000000">
                    <a:alpha val="100000"/>
                  </a:srgbClr>
                </a:solidFill>
                <a:latin typeface="Trebuchet MS" panose="020B0603020202020204"/>
              </a:rPr>
              <a:t>Mixed Precision fine-tuning and Parallel Training for LLM</a:t>
            </a:r>
            <a:endParaRPr lang="en-US" altLang="en-GB" sz="2800" b="1" kern="0" spc="-30" dirty="0">
              <a:solidFill>
                <a:srgbClr val="000000">
                  <a:alpha val="100000"/>
                </a:srgbClr>
              </a:solidFill>
              <a:latin typeface="Trebuchet MS" panose="020B0603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2126" y="2433592"/>
            <a:ext cx="3443189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Team 2: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Yang Qu, </a:t>
            </a:r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  <a:sym typeface="+mn-ea"/>
              </a:rPr>
              <a:t>Rui Wu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Advisor:</a:t>
            </a:r>
            <a:endParaRPr lang="en-US" altLang="zh-CN" sz="2000" kern="0" spc="-30" dirty="0">
              <a:solidFill>
                <a:srgbClr val="000000">
                  <a:alpha val="100000"/>
                </a:srgbClr>
              </a:solidFill>
            </a:endParaRPr>
          </a:p>
          <a:p>
            <a:r>
              <a:rPr lang="en-US" altLang="zh-CN" sz="2000" kern="0" spc="-30" dirty="0">
                <a:solidFill>
                  <a:srgbClr val="000000">
                    <a:alpha val="100000"/>
                  </a:srgbClr>
                </a:solidFill>
              </a:rPr>
              <a:t>Professor Handan Liu</a:t>
            </a:r>
            <a:endParaRPr lang="zh-CN" altLang="en-US" sz="2000" kern="0" spc="-30" dirty="0">
              <a:solidFill>
                <a:srgbClr val="000000">
                  <a:alpha val="100000"/>
                </a:srgb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Fine-tune-----Introduction of Low_rank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3240" y="701040"/>
            <a:ext cx="5080000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Low-rank [arxiv: 2106.09685]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44170" y="1282700"/>
                <a:ext cx="11028680" cy="4165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Rank represents the independent information in deep learning.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Low Rank Approximation: 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For weight </a:t>
                </a:r>
                <a:r>
                  <a:rPr lang="en-US" altLang="zh-CN" sz="2400" dirty="0" err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matirx</a:t>
                </a:r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 W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algn="ctr"/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𝑖𝑛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𝑜𝑢𝑡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Cambria Math" panose="02040503050406030204" charset="0"/>
                    <a:cs typeface="Cambria Math" panose="02040503050406030204" charset="0"/>
                  </a:rPr>
                  <a:t>,</a:t>
                </a:r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we use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algn="ctr"/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𝑊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×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2400" i="1" dirty="0">
                    <a:latin typeface="Cambria Math" panose="02040503050406030204" charset="0"/>
                    <a:cs typeface="Cambria Math" panose="02040503050406030204" charset="0"/>
                  </a:rPr>
                  <a:t>,</a:t>
                </a:r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cs typeface="Cambria Math" panose="0204050305040603020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𝑖𝑛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×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𝑜𝑢𝑡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 ≤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𝑚𝑖𝑛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𝑖𝑛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𝑜𝑢𝑡</m:t>
                    </m:r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 i="1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.</a:t>
                </a:r>
                <a:endParaRPr lang="en-US" altLang="zh-CN" sz="2400" i="1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en-US" altLang="zh-CN" sz="2400" i="1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2400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We replace big weights matrix W with two small matrices A and B.</a:t>
                </a:r>
                <a:endParaRPr lang="en-US" altLang="zh-CN" sz="2400" dirty="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0" y="1282700"/>
                <a:ext cx="11028680" cy="4165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Fine-tune-----LowRank Modify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15" y="680085"/>
            <a:ext cx="96532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We modified q_proj, v_porj and o_proj in Attention  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4835" y="1202055"/>
            <a:ext cx="7905750" cy="3445510"/>
            <a:chOff x="2219" y="2523"/>
            <a:chExt cx="12780" cy="57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9" y="2523"/>
              <a:ext cx="12677" cy="401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" y="6773"/>
              <a:ext cx="12780" cy="153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双大括号 10"/>
              <p:cNvSpPr/>
              <p:nvPr/>
            </p:nvSpPr>
            <p:spPr>
              <a:xfrm>
                <a:off x="8790305" y="1202055"/>
                <a:ext cx="2817495" cy="3200400"/>
              </a:xfrm>
              <a:prstGeom prst="bracePair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endParaRPr lang="zh-CN" alt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zh-CN" altLang="en-US"/>
              </a:p>
              <a:p>
                <a:pPr algn="ctr"/>
                <a:endParaRPr lang="zh-CN" altLang="en-US"/>
              </a:p>
            </p:txBody>
          </p:sp>
        </mc:Choice>
        <mc:Fallback>
          <p:sp>
            <p:nvSpPr>
              <p:cNvPr id="11" name="双大括号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05" y="1202055"/>
                <a:ext cx="2817495" cy="3200400"/>
              </a:xfrm>
              <a:prstGeom prst="bracePair">
                <a:avLst/>
              </a:prstGeom>
              <a:blipFill rotWithShape="1">
                <a:blip r:embed="rId4"/>
                <a:stretch>
                  <a:fillRect l="-563" t="-496" r="-563" b="-476"/>
                </a:stretch>
              </a:blipFill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8"/>
          <p:cNvSpPr txBox="1"/>
          <p:nvPr/>
        </p:nvSpPr>
        <p:spPr>
          <a:xfrm>
            <a:off x="631190" y="5000605"/>
            <a:ext cx="4015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400" dirty="0"/>
              <a:t>We set rank=64, alpha=128: </a:t>
            </a:r>
            <a:endParaRPr lang="en-US" altLang="zh-CN" sz="2400" dirty="0">
              <a:latin typeface="Calibri" panose="020F0502020204030204"/>
              <a:ea typeface="Calibri" panose="020F0502020204030204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5721965"/>
            <a:ext cx="7475220" cy="331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69259" y="4524361"/>
            <a:ext cx="556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Multi-Queried self-attention structure from </a:t>
            </a:r>
            <a:r>
              <a:rPr lang="en-US" altLang="zh-CN" sz="1400" b="1" dirty="0">
                <a:latin typeface="Calibri" panose="020F0502020204030204"/>
                <a:ea typeface="等线" panose="02010600030101010101" charset="-122"/>
              </a:rPr>
              <a:t>[</a:t>
            </a:r>
            <a:r>
              <a:rPr lang="en-US" altLang="zh-CN" sz="1400" b="1" dirty="0" err="1">
                <a:latin typeface="Calibri" panose="020F0502020204030204"/>
                <a:ea typeface="等线" panose="02010600030101010101" charset="-122"/>
              </a:rPr>
              <a:t>arxiv</a:t>
            </a:r>
            <a:r>
              <a:rPr lang="en-US" altLang="zh-CN" sz="1400" b="1" dirty="0">
                <a:latin typeface="Calibri" panose="020F0502020204030204"/>
                <a:ea typeface="等线" panose="02010600030101010101" charset="-122"/>
              </a:rPr>
              <a:t>: 2405.16406] </a:t>
            </a:r>
            <a:endParaRPr lang="en-US" altLang="zh-CN" sz="1400" b="1" dirty="0">
              <a:latin typeface="Calibri" panose="020F0502020204030204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Fine-tune-----LowRank Modify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15" y="680085"/>
            <a:ext cx="96532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We modified q_proj, v_porj and o_proj in Attention  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63612" b="50816"/>
          <a:stretch>
            <a:fillRect/>
          </a:stretch>
        </p:blipFill>
        <p:spPr>
          <a:xfrm>
            <a:off x="576580" y="1303655"/>
            <a:ext cx="2480310" cy="509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2"/>
          <a:srcRect l="-5107" t="49065" r="61580"/>
          <a:stretch>
            <a:fillRect/>
          </a:stretch>
        </p:blipFill>
        <p:spPr>
          <a:xfrm>
            <a:off x="3147695" y="1318895"/>
            <a:ext cx="2870200" cy="5104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5797550" y="2519045"/>
          <a:ext cx="6027420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140"/>
                <a:gridCol w="2009140"/>
                <a:gridCol w="2009140"/>
              </a:tblGrid>
              <a:tr h="6521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pretrained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LorA+pretrained</a:t>
                      </a:r>
                      <a:endParaRPr lang="en-US" altLang="en-GB"/>
                    </a:p>
                  </a:txBody>
                  <a:tcPr/>
                </a:tc>
              </a:tr>
              <a:tr h="65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Total learnable parameters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141557760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11010048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5942330" y="4135120"/>
            <a:ext cx="5605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8% parameters are learnable!</a:t>
            </a:r>
            <a:endParaRPr lang="en-US" altLang="en-GB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97550" y="137731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Calibri" panose="020F0502020204030204"/>
                <a:ea typeface="Calibri" panose="020F0502020204030204"/>
                <a:sym typeface="+mn-ea"/>
              </a:rPr>
              <a:t>Low-rank can reduce the number of learnable parameters!</a:t>
            </a:r>
            <a:endParaRPr lang="en-US" altLang="zh-CN" sz="2400">
              <a:latin typeface="Calibri" panose="020F0502020204030204"/>
              <a:ea typeface="Calibri" panose="020F0502020204030204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9774555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structure Fine-tune-----Work Flow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3455" y="669925"/>
            <a:ext cx="96450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Calibri" panose="020F0502020204030204"/>
              </a:rPr>
              <a:t>Total weights = Pretrained model weights + Low Rank weights</a:t>
            </a:r>
            <a:endParaRPr lang="en-US" altLang="zh-CN" sz="2800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0" y="1783080"/>
            <a:ext cx="1629410" cy="1614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817620" y="4318000"/>
                <a:ext cx="1420495" cy="14725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0" y="4318000"/>
                <a:ext cx="1420495" cy="1472565"/>
              </a:xfrm>
              <a:prstGeom prst="rect">
                <a:avLst/>
              </a:prstGeom>
              <a:blipFill rotWithShape="1">
                <a:blip r:embed="rId3"/>
                <a:stretch>
                  <a:fillRect l="-447" t="-431" r="-447" b="-431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332730" y="4318000"/>
                <a:ext cx="1437005" cy="14725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30" y="4318000"/>
                <a:ext cx="1437005" cy="1472565"/>
              </a:xfrm>
              <a:prstGeom prst="rect">
                <a:avLst/>
              </a:prstGeom>
              <a:blipFill rotWithShape="1">
                <a:blip r:embed="rId4"/>
                <a:stretch>
                  <a:fillRect l="-442" t="-431" r="-442" b="-431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624840" y="3213100"/>
            <a:ext cx="1389380" cy="893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Inputs</a:t>
            </a:r>
            <a:endParaRPr lang="en-US" altLang="zh-CN">
              <a:solidFill>
                <a:schemeClr val="tx1"/>
              </a:solidFill>
              <a:latin typeface="Calibri" panose="020F0502020204030204"/>
              <a:ea typeface="Calibri" panose="020F0502020204030204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794510" y="2562860"/>
            <a:ext cx="2672715" cy="56070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7" idx="1"/>
          </p:cNvCxnSpPr>
          <p:nvPr/>
        </p:nvCxnSpPr>
        <p:spPr>
          <a:xfrm>
            <a:off x="1648460" y="4236085"/>
            <a:ext cx="2169160" cy="81851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160135" y="2346325"/>
            <a:ext cx="1570990" cy="62293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815455" y="4350385"/>
            <a:ext cx="1022350" cy="76454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7618730" y="3111500"/>
            <a:ext cx="1518920" cy="109664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Outputs</a:t>
            </a:r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268460" y="3586480"/>
            <a:ext cx="1055370" cy="127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503535" y="3081655"/>
            <a:ext cx="1007110" cy="1025525"/>
          </a:xfrm>
          <a:prstGeom prst="ellipse">
            <a:avLst/>
          </a:prstGeom>
          <a:gradFill>
            <a:gsLst>
              <a:gs pos="51300">
                <a:srgbClr val="FE5F4A"/>
              </a:gs>
              <a:gs pos="0">
                <a:srgbClr val="DF0303"/>
              </a:gs>
              <a:gs pos="100000">
                <a:srgbClr val="FEA06E"/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libri" panose="020F0502020204030204"/>
                <a:ea typeface="Calibri" panose="020F0502020204030204"/>
                <a:sym typeface="+mn-ea"/>
              </a:rPr>
              <a:t>Loss</a:t>
            </a:r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1077575" y="4196080"/>
            <a:ext cx="0" cy="1226185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7016115" y="5422265"/>
            <a:ext cx="4061460" cy="24130"/>
          </a:xfrm>
          <a:prstGeom prst="straightConnector1">
            <a:avLst/>
          </a:prstGeom>
          <a:ln w="28575" cmpd="thickThin">
            <a:solidFill>
              <a:srgbClr val="00206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5"/>
          <a:stretch>
            <a:fillRect/>
          </a:stretch>
        </p:blipFill>
        <p:spPr>
          <a:xfrm>
            <a:off x="2722245" y="1322070"/>
            <a:ext cx="1209040" cy="125349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/>
          <a:stretch>
            <a:fillRect/>
          </a:stretch>
        </p:blipFill>
        <p:spPr>
          <a:xfrm>
            <a:off x="2014220" y="4697730"/>
            <a:ext cx="1219835" cy="1229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Data Process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25498" y="872504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Process-----Datasets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0264" y="1321084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Open-Orca/OpenOrca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of Datasets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2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2.87GB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rows 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3M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15" y="3052438"/>
            <a:ext cx="2124048" cy="21240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5498" y="3172784"/>
            <a:ext cx="3958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OpenOrca Dataset</a:t>
            </a:r>
            <a:endParaRPr lang="en-US" altLang="zh-CN" sz="2400" dirty="0"/>
          </a:p>
          <a:p>
            <a:r>
              <a:rPr lang="en-US" altLang="zh-CN" sz="2400" dirty="0"/>
              <a:t>└── Sample (dict)</a:t>
            </a:r>
            <a:endParaRPr lang="en-US" altLang="zh-CN" sz="2400" dirty="0"/>
          </a:p>
          <a:p>
            <a:r>
              <a:rPr lang="en-US" altLang="zh-CN" sz="2400" dirty="0"/>
              <a:t>    ├── id: str</a:t>
            </a:r>
            <a:endParaRPr lang="en-US" altLang="zh-CN" sz="2400" dirty="0"/>
          </a:p>
          <a:p>
            <a:r>
              <a:rPr lang="en-US" altLang="zh-CN" sz="2400" dirty="0"/>
              <a:t>    ├── system_prompt: str</a:t>
            </a:r>
            <a:endParaRPr lang="en-US" altLang="zh-CN" sz="2400" dirty="0"/>
          </a:p>
          <a:p>
            <a:r>
              <a:rPr lang="en-US" altLang="zh-CN" sz="2400" dirty="0"/>
              <a:t>    ├── question: str</a:t>
            </a:r>
            <a:endParaRPr lang="en-US" altLang="zh-CN" sz="2400" dirty="0"/>
          </a:p>
          <a:p>
            <a:r>
              <a:rPr lang="en-US" altLang="zh-CN" sz="2400" dirty="0"/>
              <a:t>    └── response: str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Process-----Tokenizer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452" y="1569164"/>
            <a:ext cx="44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Raw Dataset</a:t>
            </a:r>
            <a:endParaRPr lang="zh-CN" altLang="en-US" sz="2000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14182" y="1780895"/>
            <a:ext cx="2311086" cy="9064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55817" y="1379498"/>
            <a:ext cx="272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by the tokenizer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46166" y="1561159"/>
            <a:ext cx="2528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Generate Tokens</a:t>
            </a:r>
            <a:endParaRPr lang="zh-CN" altLang="en-US" sz="20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838590" y="2994178"/>
            <a:ext cx="0" cy="524144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40601" y="1555443"/>
            <a:ext cx="31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Transfer to Tensor</a:t>
            </a:r>
            <a:endParaRPr lang="zh-CN" altLang="en-US" sz="20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094311" y="1761214"/>
            <a:ext cx="1396685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885198" y="2504935"/>
            <a:ext cx="267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Dataloader</a:t>
            </a:r>
            <a:endParaRPr lang="zh-CN" altLang="en-US" sz="2000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838590" y="2000119"/>
            <a:ext cx="0" cy="47007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307968" y="3645896"/>
            <a:ext cx="139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Pytorch</a:t>
            </a:r>
            <a:endParaRPr lang="zh-CN" altLang="en-US" sz="20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3218278" y="2728308"/>
            <a:ext cx="157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Whitespace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611197" y="2750760"/>
            <a:ext cx="14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Rule-based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942783" y="2751020"/>
            <a:ext cx="13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218472" y="2757026"/>
            <a:ext cx="139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Subword</a:t>
            </a:r>
            <a:endParaRPr lang="zh-CN" altLang="en-US" dirty="0"/>
          </a:p>
        </p:txBody>
      </p:sp>
      <p:sp>
        <p:nvSpPr>
          <p:cNvPr id="41" name="右箭头 3"/>
          <p:cNvSpPr/>
          <p:nvPr/>
        </p:nvSpPr>
        <p:spPr>
          <a:xfrm rot="5400000">
            <a:off x="5486004" y="3422907"/>
            <a:ext cx="860908" cy="38529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790055" y="4122577"/>
            <a:ext cx="278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/>
                <a:ea typeface="Calibri" panose="020F0502020204030204"/>
              </a:rPr>
              <a:t>AutoTokenizer</a:t>
            </a:r>
            <a:endParaRPr lang="zh-CN" altLang="en-US" b="1" dirty="0"/>
          </a:p>
        </p:txBody>
      </p:sp>
      <p:sp>
        <p:nvSpPr>
          <p:cNvPr id="26" name="左大括号 25"/>
          <p:cNvSpPr/>
          <p:nvPr/>
        </p:nvSpPr>
        <p:spPr>
          <a:xfrm rot="5400000">
            <a:off x="5515679" y="589841"/>
            <a:ext cx="672964" cy="3518859"/>
          </a:xfrm>
          <a:prstGeom prst="leftBrac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" y="4404421"/>
            <a:ext cx="4234219" cy="17309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Data Process-----Dask</a:t>
            </a:r>
            <a:endParaRPr lang="en-US" altLang="en-US" sz="3200" dirty="0"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8" y="4837403"/>
            <a:ext cx="3235758" cy="17208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9251" y="1809345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Load datasets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598664" y="1995156"/>
            <a:ext cx="147398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28014" y="1809345"/>
            <a:ext cx="221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05513" y="1673830"/>
            <a:ext cx="158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chunk_size</a:t>
            </a:r>
            <a:endParaRPr lang="zh-CN" altLang="en-US" sz="14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415647" y="1981607"/>
            <a:ext cx="1379154" cy="12958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27228" y="1803420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Worker nodes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41006" y="1687448"/>
            <a:ext cx="169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client.scatter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738015" y="1796941"/>
            <a:ext cx="219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Execute tokenizer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449091" y="1981606"/>
            <a:ext cx="1334170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49091" y="1673829"/>
            <a:ext cx="140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client.submit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0421566" y="2291097"/>
            <a:ext cx="167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client.gather</a:t>
            </a:r>
            <a:endParaRPr lang="zh-CN" altLang="en-US" sz="1400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0421566" y="2253030"/>
            <a:ext cx="0" cy="498367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738015" y="2909749"/>
            <a:ext cx="20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Collect results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993865" y="2898087"/>
            <a:ext cx="203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Flattened results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8923507" y="3094415"/>
            <a:ext cx="72957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112508" y="2774976"/>
            <a:ext cx="68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flat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307738" y="2791204"/>
            <a:ext cx="290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Dataset.from_list</a:t>
            </a:r>
            <a:endParaRPr lang="zh-CN" altLang="en-US" sz="1400" dirty="0"/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5142689" y="3082753"/>
            <a:ext cx="1652112" cy="11662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890472" y="2884537"/>
            <a:ext cx="120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1871014" y="372716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Pre-Dask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Post-Dask  (job=6)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Throughput (item/sec)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238.11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873.26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Optimization</a:t>
            </a: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042035" y="3004185"/>
            <a:ext cx="2881630" cy="739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20040000">
            <a:off x="3640455" y="1998980"/>
            <a:ext cx="3069590" cy="5702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840000">
            <a:off x="3749040" y="3791585"/>
            <a:ext cx="3069590" cy="5702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79565" y="1490980"/>
            <a:ext cx="2395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Up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4675" y="4226560"/>
            <a:ext cx="20593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Quality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35390" y="346075"/>
            <a:ext cx="2355215" cy="234315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8918575" y="295465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633095" y="1219835"/>
            <a:ext cx="9366885" cy="45675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and Purpose</a:t>
            </a:r>
            <a:endParaRPr lang="en-US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structure Fine-tune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Data Process 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Optimization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marL="571500" indent="-571500" algn="l" rtl="0" eaLnBrk="0">
              <a:lnSpc>
                <a:spcPct val="73000"/>
              </a:lnSpc>
              <a:buFont typeface="Wingdings" panose="05000000000000000000" charset="0"/>
              <a:buChar char="v"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Future work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8655" y="130175"/>
            <a:ext cx="5247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Contents</a:t>
            </a:r>
            <a:endParaRPr lang="en-US" altLang="en-US" sz="5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60005" y="2062480"/>
            <a:ext cx="327914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507365" y="3059430"/>
            <a:ext cx="2797810" cy="6343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l" rtl="0" eaLnBrk="0">
              <a:lnSpc>
                <a:spcPct val="73000"/>
              </a:lnSpc>
              <a:buNone/>
            </a:pPr>
            <a:r>
              <a:rPr lang="en-US" altLang="zh-CN" sz="3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Speed Up</a:t>
            </a:r>
            <a:endParaRPr lang="en-US" altLang="zh-CN" sz="3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2" name="双大括号 1"/>
          <p:cNvSpPr/>
          <p:nvPr/>
        </p:nvSpPr>
        <p:spPr>
          <a:xfrm>
            <a:off x="2687320" y="1321435"/>
            <a:ext cx="5233670" cy="4081145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Mixed precision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DDP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  <a:p>
            <a:pPr algn="ctr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FSDP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TP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</a:t>
            </a: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....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05825" y="1871980"/>
            <a:ext cx="2860675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15900" y="900430"/>
          <a:ext cx="11141075" cy="451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215"/>
                <a:gridCol w="2228215"/>
                <a:gridCol w="2228215"/>
                <a:gridCol w="2228215"/>
                <a:gridCol w="2228215"/>
              </a:tblGrid>
              <a:tr h="79121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Format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Bits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precision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Memory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Use case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79375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FP32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32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High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HIgh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pytorch default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83920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Medium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Medium (almost half of FP32 )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mixed precision,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training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1177925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BF16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Lower mantissa than FP16, but higher training stability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almost equal to FP16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mixed precision trainig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66775"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FP8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8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lowest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lowest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5725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等线" panose="02010600030101010101" charset="-122"/>
                        </a:rPr>
                        <a:t>quantized training and inference</a:t>
                      </a:r>
                      <a:endParaRPr lang="en-US" altLang="zh-CN" sz="1600">
                        <a:latin typeface="Times New Roman" panose="020206030504050203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5" y="3838575"/>
            <a:ext cx="4587875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3902075"/>
            <a:ext cx="4086860" cy="22993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Table 6"/>
          <p:cNvGraphicFramePr/>
          <p:nvPr/>
        </p:nvGraphicFramePr>
        <p:xfrm>
          <a:off x="1367790" y="1338580"/>
          <a:ext cx="853948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72915"/>
              </a:tblGrid>
              <a:tr h="38100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1% (38105 training samples, 4234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125" y="713740"/>
            <a:ext cx="7764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Results</a:t>
            </a:r>
            <a:r>
              <a:rPr lang="zh-CN" altLang="en-US" sz="2000" b="1">
                <a:ea typeface="SimSun" panose="02010600030101010101" pitchFamily="2" charset="-122"/>
              </a:rPr>
              <a:t>：</a:t>
            </a:r>
            <a:endParaRPr lang="zh-CN" altLang="en-US" sz="2000" b="1">
              <a:ea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" y="1112520"/>
            <a:ext cx="808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FP32: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125" y="2852420"/>
            <a:ext cx="5080000" cy="7372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7515" y="3831590"/>
            <a:ext cx="866775" cy="32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BF16: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35065" y="1784985"/>
            <a:ext cx="972820" cy="3365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Calibri" panose="020F0502020204030204"/>
              </a:rPr>
              <a:t>FP16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SimSun" panose="02010600030101010101" pitchFamily="2" charset="-122"/>
              </a:rPr>
              <a:t>：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SimSun" panose="02010600030101010101" pitchFamily="2" charset="-122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437515" y="1551940"/>
          <a:ext cx="5430520" cy="205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260"/>
                <a:gridCol w="2715260"/>
              </a:tblGrid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0.9968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0.9995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1.5306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2573.025s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12865.124s~3.57h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16.2301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2940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57.6588 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>
            <p:custDataLst>
              <p:tags r:id="rId3"/>
            </p:custDataLst>
          </p:nvPr>
        </p:nvGraphicFramePr>
        <p:xfrm>
          <a:off x="437515" y="4248150"/>
          <a:ext cx="5430520" cy="2319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260"/>
                <a:gridCol w="2715260"/>
              </a:tblGrid>
              <a:tr h="32448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0.9972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1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0.9996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1.5322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1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590.352s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2,951.7622s~49.196min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81.4855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327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45.6404 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4"/>
            </p:custDataLst>
          </p:nvPr>
        </p:nvGraphicFramePr>
        <p:xfrm>
          <a:off x="6235065" y="2202180"/>
          <a:ext cx="5459730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865"/>
                <a:gridCol w="2729865"/>
              </a:tblGrid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Blue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0.9951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Rouge_L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0.9986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Validation loss (last epoch)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1.5363</a:t>
                      </a:r>
                      <a:endParaRPr lang="en-US" altLang="zh-CN" sz="12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593.573s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等线" panose="02010600030101010101" charset="-122"/>
                        </a:rPr>
                        <a:t>2,967.8669</a:t>
                      </a: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s = 49.464min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81.2979 samples/sec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35052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Calibri" panose="020F0502020204030204"/>
                        </a:rPr>
                        <a:t>45.6404GB</a:t>
                      </a:r>
                      <a:endParaRPr lang="en-US" altLang="zh-CN" sz="12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125" y="727710"/>
            <a:ext cx="7764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</a:t>
            </a:r>
            <a:r>
              <a:rPr lang="zh-CN" altLang="en-US" sz="2400" b="1" dirty="0">
                <a:ea typeface="SimSun" panose="02010600030101010101" pitchFamily="2" charset="-122"/>
              </a:rPr>
              <a:t>：</a:t>
            </a:r>
            <a:r>
              <a:rPr lang="en-US" altLang="zh-CN" sz="2400" b="1" dirty="0">
                <a:ea typeface="SimSun" panose="02010600030101010101" pitchFamily="2" charset="-122"/>
              </a:rPr>
              <a:t>Speed </a:t>
            </a:r>
            <a:r>
              <a:rPr lang="en-US" altLang="zh-CN" sz="2400" b="1" dirty="0" err="1">
                <a:ea typeface="SimSun" panose="02010600030101010101" pitchFamily="2" charset="-122"/>
              </a:rPr>
              <a:t>Comparision</a:t>
            </a:r>
            <a:endParaRPr lang="en-US" altLang="zh-CN" sz="2400" b="1" dirty="0">
              <a:ea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6330" y="2850515"/>
            <a:ext cx="5095875" cy="74739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6" name="Picture 6" descr="epoch_time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1247775"/>
            <a:ext cx="3908425" cy="2556510"/>
          </a:xfrm>
          <a:prstGeom prst="rect">
            <a:avLst/>
          </a:prstGeom>
        </p:spPr>
      </p:pic>
      <p:pic>
        <p:nvPicPr>
          <p:cNvPr id="12" name="Picture 7" descr="throughput_compari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1249680"/>
            <a:ext cx="4169410" cy="2600960"/>
          </a:xfrm>
          <a:prstGeom prst="rect">
            <a:avLst/>
          </a:prstGeom>
        </p:spPr>
      </p:pic>
      <p:pic>
        <p:nvPicPr>
          <p:cNvPr id="13" name="Picture 8" descr="total_training_time_comparis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4006215"/>
            <a:ext cx="4332605" cy="26911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34280" y="411861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Calibri" panose="020F0502020204030204"/>
                <a:ea typeface="等线" panose="02010600030101010101" charset="-122"/>
                <a:sym typeface="+mn-ea"/>
              </a:rPr>
              <a:t>Both BF16 and FP16 increase training throughput by about 5× compared to FP32!</a:t>
            </a:r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  <a:p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  <a:p>
            <a:r>
              <a:rPr lang="en-US" altLang="zh-CN">
                <a:latin typeface="Calibri" panose="020F0502020204030204"/>
                <a:ea typeface="等线" panose="02010600030101010101" charset="-122"/>
                <a:sym typeface="+mn-ea"/>
              </a:rPr>
              <a:t>Both BF16 and FP16 reduce total training time by more than 4× compared to FP32.</a:t>
            </a:r>
            <a:endParaRPr lang="en-US" altLang="zh-CN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922520" y="1479550"/>
            <a:ext cx="31115" cy="509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4490" y="3898900"/>
            <a:ext cx="10196195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405" y="713740"/>
            <a:ext cx="7764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</a:t>
            </a:r>
            <a:r>
              <a:rPr lang="zh-CN" altLang="en-US" sz="2400" b="1" dirty="0">
                <a:ea typeface="SimSun" panose="02010600030101010101" pitchFamily="2" charset="-122"/>
              </a:rPr>
              <a:t>：</a:t>
            </a:r>
            <a:r>
              <a:rPr lang="en-US" altLang="zh-CN" sz="2400" b="1" dirty="0">
                <a:sym typeface="+mn-ea"/>
              </a:rPr>
              <a:t>Quality and Memory Usage </a:t>
            </a:r>
            <a:r>
              <a:rPr lang="en-US" altLang="zh-CN" sz="2400" b="1" dirty="0" err="1">
                <a:sym typeface="+mn-ea"/>
              </a:rPr>
              <a:t>comparision</a:t>
            </a:r>
            <a:endParaRPr lang="zh-CN" altLang="en-US" sz="2400" dirty="0">
              <a:ea typeface="SimSun" panose="02010600030101010101" pitchFamily="2" charset="-122"/>
            </a:endParaRPr>
          </a:p>
          <a:p>
            <a:endParaRPr lang="zh-CN" altLang="en-US" sz="2400" dirty="0">
              <a:ea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6330" y="2850515"/>
            <a:ext cx="5095875" cy="74739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altLang="zh-CN" sz="2600"/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Picture 9" descr="validation_loss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280160"/>
            <a:ext cx="4117975" cy="2693035"/>
          </a:xfrm>
          <a:prstGeom prst="rect">
            <a:avLst/>
          </a:prstGeom>
        </p:spPr>
      </p:pic>
      <p:pic>
        <p:nvPicPr>
          <p:cNvPr id="7" name="图片 3" descr="2c899cd8e6888880b123ca9941efd2a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4032250"/>
            <a:ext cx="4364355" cy="2755900"/>
          </a:xfrm>
          <a:prstGeom prst="rect">
            <a:avLst/>
          </a:prstGeom>
        </p:spPr>
      </p:pic>
      <p:pic>
        <p:nvPicPr>
          <p:cNvPr id="6" name="Picture 5" descr="bleu_rouge_comparison_cle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5" y="1280160"/>
            <a:ext cx="4059555" cy="26549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041265" y="4032250"/>
            <a:ext cx="64376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Both BF16 and FP16 save ~20% GPU memory compared to FP32.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  <a:p>
            <a:endParaRPr lang="en-US" dirty="0">
              <a:ea typeface="SimSun" panose="02010600030101010101" pitchFamily="2" charset="-122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BLEU and ROUGE-L are very close among FP32, BF16, and FP16 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 </a:t>
            </a:r>
            <a:endParaRPr lang="en-US" altLang="zh-CN" dirty="0">
              <a:latin typeface="Calibri" panose="020F0502020204030204"/>
              <a:ea typeface="等线" panose="02010600030101010101" charset="-122"/>
            </a:endParaRPr>
          </a:p>
          <a:p>
            <a:pPr marL="0" indent="0" algn="just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/>
                <a:ea typeface="等线" panose="02010600030101010101" charset="-122"/>
                <a:sym typeface="+mn-ea"/>
              </a:rPr>
              <a:t>Validation loss is also very close.</a:t>
            </a:r>
            <a:endParaRPr lang="en-US" altLang="zh-CN" dirty="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364490" y="3998595"/>
            <a:ext cx="10196195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22520" y="1479550"/>
            <a:ext cx="23495" cy="51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----Mixed Precision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417003" y="2799715"/>
            <a:ext cx="93230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28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We can use BF16 or FP16 to speed up model running!</a:t>
            </a:r>
            <a:endParaRPr lang="en-US" altLang="en-GB" sz="28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90" y="450850"/>
            <a:ext cx="3128010" cy="5002530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>
            <p:custDataLst>
              <p:tags r:id="rId3"/>
            </p:custDataLst>
          </p:nvPr>
        </p:nvGraphicFramePr>
        <p:xfrm>
          <a:off x="469265" y="2346325"/>
          <a:ext cx="6781084" cy="325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35"/>
                <a:gridCol w="3393149"/>
              </a:tblGrid>
              <a:tr h="49276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4921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33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78867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3% (114316 training samples, 12702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21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927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Mixed 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FP16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805" y="713740"/>
            <a:ext cx="302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344805" y="1188085"/>
          <a:ext cx="11102975" cy="435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595"/>
                <a:gridCol w="2220595"/>
                <a:gridCol w="2220595"/>
                <a:gridCol w="2220595"/>
                <a:gridCol w="2220595"/>
              </a:tblGrid>
              <a:tr h="79565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GPU number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8902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55.5422 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1423.2714s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7,116.3569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1.98h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84.232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154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55.548 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736.2461s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3,681.2036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1.02h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162.649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09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55.5443GB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373.2647s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1,866.3235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31.105min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320.843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9090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55.541GB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187.1795s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935.8976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 15.60min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640.639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----DDP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565" y="713740"/>
            <a:ext cx="302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895985" y="3519805"/>
            <a:ext cx="8733155" cy="15100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13" name="Picture 13" descr="throughput_ddp_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3970655"/>
            <a:ext cx="3536950" cy="2317115"/>
          </a:xfrm>
          <a:prstGeom prst="rect">
            <a:avLst/>
          </a:prstGeom>
        </p:spPr>
      </p:pic>
      <p:pic>
        <p:nvPicPr>
          <p:cNvPr id="14" name="Picture 14" descr="memory_usage_dd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860800"/>
            <a:ext cx="3863975" cy="25292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384030" y="2634615"/>
            <a:ext cx="229425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GPU </a:t>
            </a:r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Speed 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739140" y="1198880"/>
          <a:ext cx="8313420" cy="5285740"/>
        </p:xfrm>
        <a:graphic>
          <a:graphicData uri="http://schemas.openxmlformats.org/drawingml/2006/table">
            <a:tbl>
              <a:tblPr/>
              <a:tblGrid>
                <a:gridCol w="4156710"/>
                <a:gridCol w="4156710"/>
              </a:tblGrid>
              <a:tr h="26428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287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1" descr="total_training_time_ddp_l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5" y="1266190"/>
            <a:ext cx="3658870" cy="2395220"/>
          </a:xfrm>
          <a:prstGeom prst="rect">
            <a:avLst/>
          </a:prstGeom>
        </p:spPr>
      </p:pic>
      <p:pic>
        <p:nvPicPr>
          <p:cNvPr id="6" name="Picture 12" descr="epoch_time_ddp_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535" y="1256665"/>
            <a:ext cx="3773170" cy="2471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and Purpose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860" y="713740"/>
            <a:ext cx="78974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ea typeface="SimSun" panose="02010600030101010101" pitchFamily="2" charset="-122"/>
                <a:sym typeface="+mn-ea"/>
              </a:rPr>
              <a:t>Warp </a:t>
            </a:r>
            <a:r>
              <a:rPr lang="en-US" altLang="en-GB">
                <a:ea typeface="SimSun" panose="02010600030101010101" pitchFamily="2" charset="-122"/>
                <a:sym typeface="+mn-ea"/>
              </a:rPr>
              <a:t>Embedding Layer and each DecoderLayer not wrapping separately: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RMSNorm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Attention module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  <a:p>
            <a:r>
              <a:rPr lang="en-US" altLang="en-GB">
                <a:ea typeface="SimSun" panose="02010600030101010101" pitchFamily="2" charset="-122"/>
                <a:sym typeface="+mn-ea"/>
              </a:rPr>
              <a:t>MLP module individually</a:t>
            </a:r>
            <a:endParaRPr lang="en-US" altLang="en-GB">
              <a:ea typeface="SimSun" panose="02010600030101010101" pitchFamily="2" charset="-122"/>
              <a:sym typeface="+mn-ea"/>
            </a:endParaRPr>
          </a:p>
          <a:p>
            <a:endParaRPr lang="en-US" altLang="en-GB"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95" y="713740"/>
            <a:ext cx="3015615" cy="4823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55" y="1068070"/>
            <a:ext cx="3286125" cy="2144395"/>
          </a:xfrm>
          <a:prstGeom prst="rect">
            <a:avLst/>
          </a:prstGeom>
        </p:spPr>
      </p:pic>
      <p:graphicFrame>
        <p:nvGraphicFramePr>
          <p:cNvPr id="5" name="Table 4"/>
          <p:cNvGraphicFramePr/>
          <p:nvPr>
            <p:custDataLst>
              <p:tags r:id="rId4"/>
            </p:custDataLst>
          </p:nvPr>
        </p:nvGraphicFramePr>
        <p:xfrm>
          <a:off x="339090" y="3519805"/>
          <a:ext cx="7231380" cy="299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515"/>
                <a:gridCol w="3618865"/>
              </a:tblGrid>
              <a:tr h="429260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42862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5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298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68707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20000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11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4292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FP32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664845"/>
            <a:ext cx="2484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Results: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1007745" y="3807460"/>
            <a:ext cx="9130665" cy="8731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</a:rPr>
              <a:t> </a:t>
            </a:r>
            <a:endParaRPr lang="en-US" altLang="zh-CN" sz="1600">
              <a:latin typeface="Calibri" panose="020F0502020204030204"/>
              <a:ea typeface="等线" panose="02010600030101010101" charset="-122"/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2"/>
            </p:custDataLst>
          </p:nvPr>
        </p:nvGraphicFramePr>
        <p:xfrm>
          <a:off x="495300" y="1215390"/>
          <a:ext cx="10833100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620"/>
                <a:gridCol w="2166620"/>
                <a:gridCol w="2166620"/>
                <a:gridCol w="2166620"/>
                <a:gridCol w="2166620"/>
              </a:tblGrid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GPU number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Max memory Usage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Epoch Time (average)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Total Training Time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Throughput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67.4191GB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1605.5199s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8,027.5996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2.23h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11.638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67.367GB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814.1584s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4,070.792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1.13h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22.942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65.0189GB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409.7302s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2,048.6511</a:t>
                      </a: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s ~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34.14min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45.609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  <a:tr h="84836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63.2731GB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216.0439s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1,080.2196s ~ 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Calibri" panose="020F0502020204030204"/>
                        </a:rPr>
                        <a:t>18.00min</a:t>
                      </a:r>
                      <a:endParaRPr lang="en-US" altLang="zh-CN" sz="16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 panose="02010600030101010101" charset="-122"/>
                        </a:rPr>
                        <a:t>86.510 samples/second</a:t>
                      </a:r>
                      <a:endParaRPr lang="en-US" altLang="zh-CN" sz="16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713740"/>
            <a:ext cx="2484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Results: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5" descr="fsdp_epoch_t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1306195"/>
            <a:ext cx="4048760" cy="2536190"/>
          </a:xfrm>
          <a:prstGeom prst="rect">
            <a:avLst/>
          </a:prstGeom>
        </p:spPr>
      </p:pic>
      <p:pic>
        <p:nvPicPr>
          <p:cNvPr id="4" name="Picture 16" descr="fsdp_memory_us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5" y="1262380"/>
            <a:ext cx="4279265" cy="2482215"/>
          </a:xfrm>
          <a:prstGeom prst="rect">
            <a:avLst/>
          </a:prstGeom>
        </p:spPr>
      </p:pic>
      <p:pic>
        <p:nvPicPr>
          <p:cNvPr id="18" name="Picture 18" descr="fsdp_throughp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4045585"/>
            <a:ext cx="3925570" cy="2502535"/>
          </a:xfrm>
          <a:prstGeom prst="rect">
            <a:avLst/>
          </a:prstGeom>
        </p:spPr>
      </p:pic>
      <p:pic>
        <p:nvPicPr>
          <p:cNvPr id="19" name="Picture 19" descr="fsdp_total_training_ti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4072255"/>
            <a:ext cx="4114165" cy="24193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118600" y="2969260"/>
            <a:ext cx="229425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GPU </a:t>
            </a:r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GB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Speed ↑</a:t>
            </a:r>
            <a:endParaRPr lang="en-US" altLang="en-GB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6"/>
            </p:custDataLst>
          </p:nvPr>
        </p:nvGraphicFramePr>
        <p:xfrm>
          <a:off x="384175" y="1153160"/>
          <a:ext cx="8525510" cy="5394960"/>
        </p:xfrm>
        <a:graphic>
          <a:graphicData uri="http://schemas.openxmlformats.org/drawingml/2006/table">
            <a:tbl>
              <a:tblPr/>
              <a:tblGrid>
                <a:gridCol w="4262755"/>
                <a:gridCol w="4262755"/>
              </a:tblGrid>
              <a:tr h="269748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748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zh-CN" sz="1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----FSDP and DDP comparasion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Picture 20" descr="ddp_vs_fsdp_4gpus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981075"/>
            <a:ext cx="8221345" cy="54089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8416925" y="2258060"/>
            <a:ext cx="3361690" cy="2553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DDP may be better for our model accelerate!</a:t>
            </a:r>
            <a:endParaRPr lang="en-US" altLang="en-GB" sz="40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Optimization-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----Quality Improvment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123825" y="1918335"/>
          <a:ext cx="6130925" cy="364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605"/>
                <a:gridCol w="3068320"/>
              </a:tblGrid>
              <a:tr h="361315">
                <a:tc gridSpan="2"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Experiment setting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 hMerge="1"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num of epoch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 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95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batch_size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24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101346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data_size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sym typeface="+mn-ea"/>
                        </a:rPr>
                        <a:t>30% (1143159 training samples, 127018 validation samples)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82931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GPU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NVIDIA H100 80GB HBM3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等线"/>
                        </a:rPr>
                        <a:t>×15</a:t>
                      </a:r>
                      <a:endParaRPr lang="en-US" altLang="zh-CN" sz="2000" dirty="0">
                        <a:latin typeface="Arial" panose="020B0604020202020204" pitchFamily="34" charset="0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Precision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FP16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>
                          <a:latin typeface="Calibri" panose="020F0502020204030204"/>
                          <a:ea typeface="等线"/>
                        </a:rPr>
                        <a:t>Parallelism</a:t>
                      </a:r>
                      <a:endParaRPr lang="en-US" altLang="zh-CN" sz="20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dirty="0">
                          <a:latin typeface="Calibri" panose="020F0502020204030204"/>
                          <a:ea typeface="等线"/>
                        </a:rPr>
                        <a:t>DDP</a:t>
                      </a:r>
                      <a:endParaRPr lang="en-US" altLang="zh-CN" sz="2000" dirty="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6609080" y="3020060"/>
          <a:ext cx="5476240" cy="178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060"/>
                <a:gridCol w="1369060"/>
                <a:gridCol w="1369060"/>
                <a:gridCol w="1369060"/>
              </a:tblGrid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Metric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Pretrained Model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LoRA Fine-tuned Model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Improvement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BLEU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9.17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9.24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+0.76%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  <a:tr h="59499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ROUGE-L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18.81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19.06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等线"/>
                        </a:rPr>
                        <a:t>+1.33%</a:t>
                      </a:r>
                      <a:endParaRPr lang="en-US" altLang="zh-CN" sz="1600">
                        <a:latin typeface="Calibri" panose="020F0502020204030204"/>
                        <a:ea typeface="等线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8265160" y="2220595"/>
            <a:ext cx="216344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n-GB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US" altLang="en-GB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55775" y="1179195"/>
            <a:ext cx="2688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</a:t>
            </a:r>
            <a:endParaRPr lang="en-US" altLang="en-GB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917065" y="2774950"/>
            <a:ext cx="8357870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Future Work</a:t>
            </a: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123538" y="23888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73000"/>
              </a:lnSpc>
            </a:pPr>
            <a:endParaRPr sz="27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11421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Future work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901825" y="5389880"/>
            <a:ext cx="7865110" cy="76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lang="en-US" altLang="en-GB" sz="32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70840" y="713740"/>
            <a:ext cx="10290810" cy="26301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Larger dataset: 30% →Full Dataset (~3M)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Fine-tune more parts: q_proj, k_proj, o_proj → attention+MLP+...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Larger LoRA parameters: adjustment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indent="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  <a:p>
            <a:pPr marL="457200" indent="-4572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等线"/>
              </a:rPr>
              <a:t>More num of epochs: 5 →6~8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等线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123508" y="4942840"/>
            <a:ext cx="11739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GB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May be better performance and obvious improvment!</a:t>
            </a:r>
            <a:endParaRPr lang="en-US" altLang="en-GB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89344" y="2764790"/>
            <a:ext cx="911859" cy="665479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963670" y="2764790"/>
            <a:ext cx="520064" cy="654684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67554" y="2764790"/>
            <a:ext cx="431800" cy="654684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93334" y="2934334"/>
            <a:ext cx="445135" cy="495935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633720" y="2934334"/>
            <a:ext cx="433070" cy="48514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228014" y="2764790"/>
            <a:ext cx="135890" cy="654684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8"/>
          <a:stretch>
            <a:fillRect/>
          </a:stretch>
        </p:blipFill>
        <p:spPr>
          <a:xfrm>
            <a:off x="8482330" y="64706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684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Purpose-----LLM Introduction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13" y="3181657"/>
            <a:ext cx="2503805" cy="180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6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43" y="1528752"/>
            <a:ext cx="2281555" cy="1529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7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28" y="1430962"/>
            <a:ext cx="1376045" cy="1376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9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48" y="3275462"/>
            <a:ext cx="1748155" cy="1748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0" descr="IMG_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498" y="2985442"/>
            <a:ext cx="2195830" cy="2195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786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Purpose-----LLama3 Model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" y="770890"/>
            <a:ext cx="11985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LLama is tansformer-based decoder model relased by Meta starting in February 2023.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21359" y="5823558"/>
            <a:ext cx="90157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The latest version of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LLama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is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LLama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4, released on 5 April 2025.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419735" y="1443355"/>
          <a:ext cx="10372725" cy="408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75"/>
                <a:gridCol w="3457575"/>
                <a:gridCol w="3457575"/>
              </a:tblGrid>
              <a:tr h="6629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altLang="zh-CN" sz="2400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Version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Reference</a:t>
                      </a:r>
                      <a:endParaRPr lang="en-US" altLang="zh-CN" sz="2400"/>
                    </a:p>
                  </a:txBody>
                  <a:tcPr/>
                </a:tc>
              </a:tr>
              <a:tr h="6623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/>
                        <a:t>LLama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7B, 13B, 32B, 65B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 commercial viability</a:t>
                      </a:r>
                      <a:endParaRPr lang="en-US" altLang="zh-CN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7B, 13B, 70B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https://www.llama.com/llama-downloads/</a:t>
                      </a:r>
                      <a:endParaRPr lang="en-US" altLang="zh-CN"/>
                    </a:p>
                  </a:txBody>
                  <a:tcPr/>
                </a:tc>
              </a:tr>
              <a:tr h="551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8B, 70B, 405B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1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1B, 3B, 11B, 90B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LLama3.3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Calibri" panose="020F0502020204030204"/>
                          <a:ea typeface="等线" panose="02010600030101010101" charset="-122"/>
                        </a:rPr>
                        <a:t>70B</a:t>
                      </a:r>
                      <a:endParaRPr lang="en-US" altLang="zh-CN" sz="240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LLama4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400" dirty="0">
                          <a:latin typeface="Calibri" panose="020F0502020204030204"/>
                          <a:ea typeface="等线" panose="02010600030101010101" charset="-122"/>
                        </a:rPr>
                        <a:t>13B</a:t>
                      </a:r>
                      <a:endParaRPr lang="en-US" altLang="zh-CN" sz="2400" dirty="0">
                        <a:latin typeface="Calibri" panose="020F0502020204030204"/>
                        <a:ea typeface="等线" panose="02010600030101010101" charset="-122"/>
                      </a:endParaRPr>
                    </a:p>
                  </a:txBody>
                  <a:tcPr marL="68580" marR="68580" marT="0" marB="0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6793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Purpose-----LLama 3.2 1B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Picture 10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90" y="1687195"/>
            <a:ext cx="2175510" cy="217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298565" y="3950970"/>
            <a:ext cx="5224780" cy="15487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[arxiv:2204.05109]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[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arxiv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: 2405.16406] 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(was published at </a:t>
            </a:r>
            <a:r>
              <a:rPr lang="en-US" altLang="en-GB" sz="2400" dirty="0">
                <a:latin typeface="Calibri" panose="020F0502020204030204"/>
                <a:ea typeface="等线" panose="02010600030101010101" charset="-122"/>
              </a:rPr>
              <a:t>ICLR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in </a:t>
            </a:r>
            <a:r>
              <a:rPr lang="en-US" altLang="zh-CN" sz="2400" dirty="0" err="1">
                <a:latin typeface="Calibri" panose="020F0502020204030204"/>
                <a:ea typeface="等线" panose="02010600030101010101" charset="-122"/>
              </a:rPr>
              <a:t>feb</a:t>
            </a:r>
            <a:r>
              <a:rPr lang="en-US" altLang="zh-CN" sz="2400" dirty="0">
                <a:latin typeface="Calibri" panose="020F0502020204030204"/>
                <a:ea typeface="等线" panose="02010600030101010101" charset="-122"/>
              </a:rPr>
              <a:t> 2025)</a:t>
            </a:r>
            <a:endParaRPr lang="en-US" altLang="zh-CN" sz="2400" dirty="0">
              <a:latin typeface="Calibri" panose="020F0502020204030204"/>
              <a:ea typeface="等线" panose="0201060003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501122" y="949837"/>
            <a:ext cx="3187069" cy="5693942"/>
            <a:chOff x="-727" y="-3775"/>
            <a:chExt cx="8735" cy="13913"/>
          </a:xfrm>
        </p:grpSpPr>
        <p:sp>
          <p:nvSpPr>
            <p:cNvPr id="7" name="圆角矩形 6"/>
            <p:cNvSpPr/>
            <p:nvPr/>
          </p:nvSpPr>
          <p:spPr>
            <a:xfrm>
              <a:off x="2635" y="9089"/>
              <a:ext cx="2072" cy="104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Input Tokens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9" name="直接箭头连接符 8"/>
            <p:cNvCxnSpPr>
              <a:stCxn id="7" idx="0"/>
            </p:cNvCxnSpPr>
            <p:nvPr/>
          </p:nvCxnSpPr>
          <p:spPr>
            <a:xfrm flipV="1">
              <a:off x="3671" y="8297"/>
              <a:ext cx="12" cy="792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1127" y="7769"/>
              <a:ext cx="5101" cy="63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Calibri" panose="020F0502020204030204"/>
                  <a:ea typeface="等线" panose="02010600030101010101" charset="-122"/>
                  <a:sym typeface="+mn-ea"/>
                </a:rPr>
                <a:t>Embedding Layer</a:t>
              </a:r>
              <a:endParaRPr lang="en-US" altLang="zh-CN" sz="10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  <a:sym typeface="+mn-ea"/>
              </a:endParaRPr>
            </a:p>
          </p:txBody>
        </p:sp>
        <p:cxnSp>
          <p:nvCxnSpPr>
            <p:cNvPr id="11" name="直接箭头连接符 10"/>
            <p:cNvCxnSpPr>
              <a:stCxn id="10" idx="0"/>
            </p:cNvCxnSpPr>
            <p:nvPr/>
          </p:nvCxnSpPr>
          <p:spPr>
            <a:xfrm flipH="1" flipV="1">
              <a:off x="3677" y="6907"/>
              <a:ext cx="1" cy="862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2416" y="6381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RMSNorm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12" idx="0"/>
              <a:endCxn id="15" idx="2"/>
            </p:cNvCxnSpPr>
            <p:nvPr/>
          </p:nvCxnSpPr>
          <p:spPr>
            <a:xfrm flipV="1">
              <a:off x="3677" y="5840"/>
              <a:ext cx="4" cy="541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1998" y="4663"/>
              <a:ext cx="3365" cy="1177"/>
            </a:xfrm>
            <a:prstGeom prst="roundRect">
              <a:avLst/>
            </a:prstGeom>
            <a:gradFill>
              <a:gsLst>
                <a:gs pos="25000">
                  <a:srgbClr val="FF566A"/>
                </a:gs>
                <a:gs pos="75000">
                  <a:srgbClr val="F6AABA"/>
                </a:gs>
                <a:gs pos="0">
                  <a:srgbClr val="EB3A48"/>
                </a:gs>
                <a:gs pos="100000">
                  <a:srgbClr val="FFCFD9"/>
                </a:gs>
              </a:gsLst>
              <a:lin ang="189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Multi-query Self-Attention</a:t>
              </a:r>
              <a:endParaRPr lang="en-US" altLang="zh-CN" sz="1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416" y="2630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RMSNorm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18" name="直接箭头连接符 17"/>
            <p:cNvCxnSpPr>
              <a:stCxn id="15" idx="0"/>
              <a:endCxn id="17" idx="2"/>
            </p:cNvCxnSpPr>
            <p:nvPr/>
          </p:nvCxnSpPr>
          <p:spPr>
            <a:xfrm flipH="1" flipV="1">
              <a:off x="3677" y="3156"/>
              <a:ext cx="4" cy="1507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" y="7334"/>
              <a:ext cx="3121" cy="8"/>
            </a:xfrm>
            <a:prstGeom prst="line">
              <a:avLst/>
            </a:prstGeom>
            <a:ln w="28575" cmpd="thickThin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6779" y="4178"/>
              <a:ext cx="13" cy="3159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3932" y="4176"/>
              <a:ext cx="2847" cy="7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09" y="3901"/>
              <a:ext cx="523" cy="54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17" idx="0"/>
              <a:endCxn id="28" idx="2"/>
            </p:cNvCxnSpPr>
            <p:nvPr/>
          </p:nvCxnSpPr>
          <p:spPr>
            <a:xfrm flipV="1">
              <a:off x="3677" y="2054"/>
              <a:ext cx="4" cy="57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1998" y="1173"/>
              <a:ext cx="3365" cy="881"/>
            </a:xfrm>
            <a:prstGeom prst="roundRect">
              <a:avLst/>
            </a:prstGeom>
            <a:gradFill>
              <a:gsLst>
                <a:gs pos="50000">
                  <a:schemeClr val="accent5"/>
                </a:gs>
                <a:gs pos="0">
                  <a:schemeClr val="accent5">
                    <a:lumMod val="25000"/>
                    <a:lumOff val="75000"/>
                  </a:schemeClr>
                </a:gs>
                <a:gs pos="100000">
                  <a:schemeClr val="accent5">
                    <a:lumMod val="8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(mlp) FeedForward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30" name="直接箭头连接符 29"/>
            <p:cNvCxnSpPr>
              <a:stCxn id="28" idx="0"/>
            </p:cNvCxnSpPr>
            <p:nvPr/>
          </p:nvCxnSpPr>
          <p:spPr>
            <a:xfrm flipH="1" flipV="1">
              <a:off x="3672" y="457"/>
              <a:ext cx="9" cy="71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3409" y="259"/>
              <a:ext cx="523" cy="54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2416" y="-899"/>
              <a:ext cx="2522" cy="526"/>
            </a:xfrm>
            <a:prstGeom prst="roundRect">
              <a:avLst>
                <a:gd name="adj" fmla="val 6844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RMSNorm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34" name="直接箭头连接符 33"/>
            <p:cNvCxnSpPr>
              <a:stCxn id="32" idx="0"/>
            </p:cNvCxnSpPr>
            <p:nvPr/>
          </p:nvCxnSpPr>
          <p:spPr>
            <a:xfrm flipV="1">
              <a:off x="3671" y="-431"/>
              <a:ext cx="7" cy="690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 flipV="1">
              <a:off x="3662" y="-1616"/>
              <a:ext cx="9" cy="716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1880" y="-2270"/>
              <a:ext cx="3530" cy="6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Linear layer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38" name="直接箭头连接符 37"/>
            <p:cNvCxnSpPr>
              <a:endCxn id="39" idx="2"/>
            </p:cNvCxnSpPr>
            <p:nvPr/>
          </p:nvCxnSpPr>
          <p:spPr>
            <a:xfrm flipH="1" flipV="1">
              <a:off x="3673" y="-2870"/>
              <a:ext cx="12" cy="558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2635" y="-3775"/>
              <a:ext cx="2073" cy="9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Outputs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3683" y="3530"/>
              <a:ext cx="2994" cy="26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6679" y="499"/>
              <a:ext cx="12" cy="3057"/>
            </a:xfrm>
            <a:prstGeom prst="line">
              <a:avLst/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2" idx="6"/>
            </p:cNvCxnSpPr>
            <p:nvPr/>
          </p:nvCxnSpPr>
          <p:spPr>
            <a:xfrm flipH="1">
              <a:off x="3932" y="524"/>
              <a:ext cx="2745" cy="10"/>
            </a:xfrm>
            <a:prstGeom prst="straightConnector1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圆角矩形 43"/>
            <p:cNvSpPr/>
            <p:nvPr/>
          </p:nvSpPr>
          <p:spPr>
            <a:xfrm>
              <a:off x="-727" y="55"/>
              <a:ext cx="8735" cy="7521"/>
            </a:xfrm>
            <a:prstGeom prst="roundRect">
              <a:avLst/>
            </a:prstGeom>
            <a:solidFill>
              <a:srgbClr val="FFAFAF">
                <a:alpha val="16000"/>
              </a:srgbClr>
            </a:solidFill>
            <a:ln w="28575" cmpd="thickThin">
              <a:solidFill>
                <a:srgbClr val="002060"/>
              </a:solidFill>
              <a:prstDash val="soli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298565" y="890905"/>
            <a:ext cx="4065270" cy="561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等线" panose="02010600030101010101" charset="-122"/>
                <a:sym typeface="+mn-ea"/>
              </a:rPr>
              <a:t>Structure of LLama 3.2 1B</a:t>
            </a:r>
            <a:endParaRPr lang="en-US" altLang="zh-CN" sz="28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30675" y="5641975"/>
            <a:ext cx="146748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(128256, 2048)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04010" y="5029835"/>
            <a:ext cx="948690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60525" y="3557905"/>
            <a:ext cx="892175" cy="302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67125" y="2044065"/>
            <a:ext cx="892175" cy="302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</a:t>
            </a:r>
            <a:r>
              <a:rPr lang="zh-CN" altLang="en-US" sz="1600">
                <a:latin typeface="Calibri" panose="020F0502020204030204"/>
                <a:ea typeface="等线" panose="02010600030101010101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803015" y="1529080"/>
            <a:ext cx="1413510" cy="344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等线" panose="02010600030101010101" charset="-122"/>
                <a:sym typeface="+mn-ea"/>
              </a:rPr>
              <a:t>(2048, 128256)</a:t>
            </a:r>
            <a:endParaRPr lang="en-US" altLang="zh-CN" sz="1600">
              <a:latin typeface="Calibri" panose="020F0502020204030204"/>
              <a:ea typeface="等线" panose="02010600030101010101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4687570" y="2397760"/>
                <a:ext cx="1914525" cy="3155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marL="0" indent="0" algn="just" defTabSz="26670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等线" panose="02010600030101010101" charset="-122"/>
                    <a:sym typeface="+mn-ea"/>
                  </a:rPr>
                  <a:t>DecoderLayer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  <a:sym typeface="+mn-ea"/>
                      </a:rPr>
                      <m:t> × </m:t>
                    </m:r>
                    <m:r>
                      <a:rPr lang="en-US" altLang="zh-CN" sz="1600">
                        <a:latin typeface="Cambria Math" panose="02040503050406030204" charset="0"/>
                        <a:ea typeface="等线" panose="02010600030101010101" charset="-122"/>
                        <a:cs typeface="Cambria Math" panose="02040503050406030204" charset="0"/>
                        <a:sym typeface="+mn-ea"/>
                      </a:rPr>
                      <m:t>16</m:t>
                    </m:r>
                  </m:oMath>
                </a14:m>
                <a:endParaRPr lang="en-US" altLang="zh-CN" sz="1600">
                  <a:latin typeface="Calibri" panose="020F0502020204030204"/>
                  <a:ea typeface="等线" panose="02010600030101010101" charset="-122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70" y="2397760"/>
                <a:ext cx="1914525" cy="3155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 Optimization </a:t>
            </a:r>
            <a:r>
              <a:rPr 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pproach      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0261" y="3313906"/>
            <a:ext cx="300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Evaluate LLMs</a:t>
            </a:r>
            <a:endParaRPr lang="zh-CN" altLang="en-US" sz="24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90404" y="2751900"/>
            <a:ext cx="1342759" cy="629421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512911" y="3642534"/>
            <a:ext cx="1256599" cy="601586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145428" y="2451461"/>
            <a:ext cx="255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Speed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45428" y="4044065"/>
            <a:ext cx="171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等线" panose="02010600030101010101" charset="-122"/>
              </a:rPr>
              <a:t>Quality</a:t>
            </a:r>
            <a:endParaRPr lang="zh-CN" altLang="en-US" sz="2400" b="1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6361515" y="2061188"/>
            <a:ext cx="1181003" cy="48915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704274" y="1819182"/>
            <a:ext cx="333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Processing</a:t>
            </a:r>
            <a:endParaRPr lang="zh-CN" altLang="en-US" sz="2000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61515" y="2813935"/>
            <a:ext cx="1260783" cy="41692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00310" y="3019097"/>
            <a:ext cx="193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Train</a:t>
            </a:r>
            <a:endParaRPr lang="zh-CN" altLang="en-US" sz="20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562658" y="4274897"/>
            <a:ext cx="847004" cy="3298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00310" y="4074466"/>
            <a:ext cx="319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等线" panose="02010600030101010101" charset="-122"/>
              </a:rPr>
              <a:t>Token Generation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 rot="20108545">
            <a:off x="6305656" y="1862225"/>
            <a:ext cx="192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Limited by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 rot="1041701">
            <a:off x="6538342" y="2925423"/>
            <a:ext cx="192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Limited by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43908" y="900558"/>
            <a:ext cx="9779634" cy="3702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25" y="130175"/>
            <a:ext cx="892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Model and Purpose-----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 Optimization 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  <a:sym typeface="+mn-ea"/>
              </a:rPr>
              <a:t>pproach </a:t>
            </a:r>
            <a:endParaRPr lang="en-US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8249" y="1525679"/>
            <a:ext cx="333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Processing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938312" y="2708486"/>
            <a:ext cx="193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Train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938312" y="4052239"/>
            <a:ext cx="319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等线" panose="02010600030101010101" charset="-122"/>
              </a:rPr>
              <a:t>Token Generation</a:t>
            </a:r>
            <a:endParaRPr lang="zh-CN" altLang="en-US" sz="20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182949" y="1743242"/>
            <a:ext cx="1210404" cy="551912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654855" y="2525986"/>
            <a:ext cx="1738498" cy="382555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829138" y="2121281"/>
            <a:ext cx="387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Parallelization</a:t>
            </a:r>
            <a:endParaRPr lang="zh-CN" altLang="en-US" sz="24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380397" y="4252294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15688" y="3990684"/>
            <a:ext cx="2816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Fine-tune</a:t>
            </a:r>
            <a:endParaRPr lang="zh-CN" altLang="en-US" sz="2400" b="1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869671" y="4297489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857782" y="2355176"/>
            <a:ext cx="1182254" cy="0"/>
          </a:xfrm>
          <a:prstGeom prst="straightConnector1">
            <a:avLst/>
          </a:prstGeom>
          <a:ln w="31750" cap="rnd">
            <a:solidFill>
              <a:srgbClr val="00206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509834" y="2121281"/>
            <a:ext cx="255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Speed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535353" y="4066656"/>
            <a:ext cx="171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等线" panose="02010600030101010101" charset="-122"/>
              </a:rPr>
              <a:t>Quality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987257" y="1973843"/>
            <a:ext cx="82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Boost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790383" y="3916155"/>
            <a:ext cx="1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Enhance 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/>
          <p:nvPr/>
        </p:nvSpPr>
        <p:spPr>
          <a:xfrm>
            <a:off x="1339850" y="2774950"/>
            <a:ext cx="9413875" cy="77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indent="0" algn="ctr" rtl="0" eaLnBrk="0">
              <a:lnSpc>
                <a:spcPct val="73000"/>
              </a:lnSpc>
              <a:buNone/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Segoe Print" panose="02000600000000000000"/>
                <a:cs typeface="Times New Roman" panose="02020603050405020304" charset="0"/>
              </a:rPr>
              <a:t>Model Structure Fine-tune</a:t>
            </a:r>
            <a:endParaRPr lang="en-US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  <a:p>
            <a:pPr indent="0" algn="ctr" rtl="0" eaLnBrk="0">
              <a:lnSpc>
                <a:spcPct val="73000"/>
              </a:lnSpc>
              <a:buNone/>
            </a:pPr>
            <a:endParaRPr lang="en-US" altLang="zh-CN" sz="6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Segoe Print" panose="02000600000000000000"/>
              <a:cs typeface="Times New Roman" panose="02020603050405020304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137904" y="5658611"/>
            <a:ext cx="2785871" cy="73151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16*327"/>
  <p:tag name="TABLE_ENDDRAG_RECT" val="46*108*816*327"/>
</p:tagLst>
</file>

<file path=ppt/tags/tag10.xml><?xml version="1.0" encoding="utf-8"?>
<p:tagLst xmlns:p="http://schemas.openxmlformats.org/presentationml/2006/main">
  <p:tag name="TABLE_ENDDRAG_ORIGIN_RECT" val="569*235"/>
  <p:tag name="TABLE_ENDDRAG_RECT" val="26*277*569*235"/>
</p:tagLst>
</file>

<file path=ppt/tags/tag11.xml><?xml version="1.0" encoding="utf-8"?>
<p:tagLst xmlns:p="http://schemas.openxmlformats.org/presentationml/2006/main">
  <p:tag name="TABLE_ENDDRAG_ORIGIN_RECT" val="853*334"/>
  <p:tag name="TABLE_ENDDRAG_RECT" val="39*95*853*334"/>
</p:tagLst>
</file>

<file path=ppt/tags/tag12.xml><?xml version="1.0" encoding="utf-8"?>
<p:tagLst xmlns:p="http://schemas.openxmlformats.org/presentationml/2006/main">
  <p:tag name="TABLE_ENDDRAG_ORIGIN_RECT" val="671*424"/>
  <p:tag name="TABLE_ENDDRAG_RECT" val="30*90*671*424"/>
</p:tagLst>
</file>

<file path=ppt/tags/tag13.xml><?xml version="1.0" encoding="utf-8"?>
<p:tagLst xmlns:p="http://schemas.openxmlformats.org/presentationml/2006/main">
  <p:tag name="TABLE_ENDDRAG_ORIGIN_RECT" val="482*287"/>
  <p:tag name="TABLE_ENDDRAG_RECT" val="9*151*482*287"/>
</p:tagLst>
</file>

<file path=ppt/tags/tag14.xml><?xml version="1.0" encoding="utf-8"?>
<p:tagLst xmlns:p="http://schemas.openxmlformats.org/presentationml/2006/main">
  <p:tag name="TABLE_ENDDRAG_ORIGIN_RECT" val="431*140"/>
  <p:tag name="TABLE_ENDDRAG_RECT" val="44*323*431*140"/>
</p:tagLst>
</file>

<file path=ppt/tags/tag15.xml><?xml version="1.0" encoding="utf-8"?>
<p:tagLst xmlns:p="http://schemas.openxmlformats.org/presentationml/2006/main">
  <p:tag name="RESOURCE_RECORD_KEY" val="{&quot;13&quot;:[4364912,4364888,4364928]}"/>
</p:tagLst>
</file>

<file path=ppt/tags/tag2.xml><?xml version="1.0" encoding="utf-8"?>
<p:tagLst xmlns:p="http://schemas.openxmlformats.org/presentationml/2006/main">
  <p:tag name="TABLE_ENDDRAG_ORIGIN_RECT" val="474*102"/>
  <p:tag name="TABLE_ENDDRAG_RECT" val="485*157*474*102"/>
</p:tagLst>
</file>

<file path=ppt/tags/tag3.xml><?xml version="1.0" encoding="utf-8"?>
<p:tagLst xmlns:p="http://schemas.openxmlformats.org/presentationml/2006/main">
  <p:tag name="TABLE_ENDDRAG_ORIGIN_RECT" val="895*369"/>
  <p:tag name="TABLE_ENDDRAG_RECT" val="17*70*895*369"/>
</p:tagLst>
</file>

<file path=ppt/tags/tag4.xml><?xml version="1.0" encoding="utf-8"?>
<p:tagLst xmlns:p="http://schemas.openxmlformats.org/presentationml/2006/main">
  <p:tag name="TABLE_ENDDRAG_ORIGIN_RECT" val="427*161"/>
  <p:tag name="TABLE_ENDDRAG_RECT" val="34*126*427*161"/>
</p:tagLst>
</file>

<file path=ppt/tags/tag5.xml><?xml version="1.0" encoding="utf-8"?>
<p:tagLst xmlns:p="http://schemas.openxmlformats.org/presentationml/2006/main">
  <p:tag name="TABLE_ENDDRAG_ORIGIN_RECT" val="427*182"/>
  <p:tag name="TABLE_ENDDRAG_RECT" val="34*334*427*182"/>
</p:tagLst>
</file>

<file path=ppt/tags/tag6.xml><?xml version="1.0" encoding="utf-8"?>
<p:tagLst xmlns:p="http://schemas.openxmlformats.org/presentationml/2006/main">
  <p:tag name="TABLE_ENDDRAG_ORIGIN_RECT" val="429*193"/>
  <p:tag name="TABLE_ENDDRAG_RECT" val="493*135*429*193"/>
</p:tagLst>
</file>

<file path=ppt/tags/tag7.xml><?xml version="1.0" encoding="utf-8"?>
<p:tagLst xmlns:p="http://schemas.openxmlformats.org/presentationml/2006/main">
  <p:tag name="TABLE_ENDDRAG_ORIGIN_RECT" val="520*256"/>
  <p:tag name="TABLE_ENDDRAG_RECT" val="16*130*520*256"/>
</p:tagLst>
</file>

<file path=ppt/tags/tag8.xml><?xml version="1.0" encoding="utf-8"?>
<p:tagLst xmlns:p="http://schemas.openxmlformats.org/presentationml/2006/main">
  <p:tag name="TABLE_ENDDRAG_ORIGIN_RECT" val="874*343"/>
  <p:tag name="TABLE_ENDDRAG_RECT" val="27*93*874*343"/>
</p:tagLst>
</file>

<file path=ppt/tags/tag9.xml><?xml version="1.0" encoding="utf-8"?>
<p:tagLst xmlns:p="http://schemas.openxmlformats.org/presentationml/2006/main">
  <p:tag name="TABLE_ENDDRAG_ORIGIN_RECT" val="654*416"/>
  <p:tag name="TABLE_ENDDRAG_RECT" val="58*94*654*416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6633</Words>
  <Application>WPS Presentation</Application>
  <PresentationFormat>宽屏</PresentationFormat>
  <Paragraphs>793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Arial</vt:lpstr>
      <vt:lpstr>SimSun</vt:lpstr>
      <vt:lpstr>Wingdings</vt:lpstr>
      <vt:lpstr>Arial</vt:lpstr>
      <vt:lpstr>Trebuchet MS</vt:lpstr>
      <vt:lpstr>Wingdings</vt:lpstr>
      <vt:lpstr>Times New Roman</vt:lpstr>
      <vt:lpstr>Segoe Print</vt:lpstr>
      <vt:lpstr>Calibri</vt:lpstr>
      <vt:lpstr>等线</vt:lpstr>
      <vt:lpstr>Cambria Math</vt:lpstr>
      <vt:lpstr>MS Mincho</vt:lpstr>
      <vt:lpstr>Segoe Print</vt:lpstr>
      <vt:lpstr>Microsoft YaHei</vt:lpstr>
      <vt:lpstr>Arial Unicode MS</vt:lpstr>
      <vt:lpstr>Times New Roman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吴睿</dc:creator>
  <cp:lastModifiedBy>Yang Qu</cp:lastModifiedBy>
  <cp:revision>106</cp:revision>
  <dcterms:created xsi:type="dcterms:W3CDTF">2025-04-05T22:08:00Z</dcterms:created>
  <dcterms:modified xsi:type="dcterms:W3CDTF">2025-10-06T20:46:54Z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2025-04-04T10:58:46Z</vt:filetime>
  </property>
  <property fmtid="{D5CDD505-2E9C-101B-9397-08002B2CF9AE}" pid="4" name="ICV">
    <vt:lpwstr>C2C91FF018B744678B159C5807556A28_12</vt:lpwstr>
  </property>
  <property fmtid="{D5CDD505-2E9C-101B-9397-08002B2CF9AE}" pid="5" name="KSOProductBuildVer">
    <vt:lpwstr>2057-12.2.0.22556</vt:lpwstr>
  </property>
</Properties>
</file>